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Quantico"/>
      <p:regular r:id="rId42"/>
      <p:bold r:id="rId43"/>
      <p:italic r:id="rId44"/>
      <p:boldItalic r:id="rId45"/>
    </p:embeddedFont>
    <p:embeddedFont>
      <p:font typeface="Raleway"/>
      <p:regular r:id="rId46"/>
      <p:bold r:id="rId47"/>
      <p:italic r:id="rId48"/>
      <p:boldItalic r:id="rId49"/>
    </p:embeddedFont>
    <p:embeddedFont>
      <p:font typeface="Proxima Nova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Press Start 2P"/>
      <p:regular r:id="rId58"/>
    </p:embeddedFont>
    <p:embeddedFont>
      <p:font typeface="Quicksand"/>
      <p:regular r:id="rId59"/>
      <p:bold r:id="rId60"/>
    </p:embeddedFont>
    <p:embeddedFont>
      <p:font typeface="Comfortaa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Quantico-regular.fntdata"/><Relationship Id="rId41" Type="http://schemas.openxmlformats.org/officeDocument/2006/relationships/slide" Target="slides/slide35.xml"/><Relationship Id="rId44" Type="http://schemas.openxmlformats.org/officeDocument/2006/relationships/font" Target="fonts/Quantico-italic.fntdata"/><Relationship Id="rId43" Type="http://schemas.openxmlformats.org/officeDocument/2006/relationships/font" Target="fonts/Quantico-bold.fntdata"/><Relationship Id="rId46" Type="http://schemas.openxmlformats.org/officeDocument/2006/relationships/font" Target="fonts/Raleway-regular.fntdata"/><Relationship Id="rId45" Type="http://schemas.openxmlformats.org/officeDocument/2006/relationships/font" Target="fonts/Quantico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omfortaa-bold.fntdata"/><Relationship Id="rId61" Type="http://schemas.openxmlformats.org/officeDocument/2006/relationships/font" Target="fonts/Comfortaa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Quicksan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bold.fntdata"/><Relationship Id="rId50" Type="http://schemas.openxmlformats.org/officeDocument/2006/relationships/font" Target="fonts/ProximaNova-regular.fntdata"/><Relationship Id="rId53" Type="http://schemas.openxmlformats.org/officeDocument/2006/relationships/font" Target="fonts/ProximaNova-boldItalic.fntdata"/><Relationship Id="rId52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55" Type="http://schemas.openxmlformats.org/officeDocument/2006/relationships/font" Target="fonts/Montserrat-bold.fntdata"/><Relationship Id="rId10" Type="http://schemas.openxmlformats.org/officeDocument/2006/relationships/slide" Target="slides/slide4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9.xml"/><Relationship Id="rId59" Type="http://schemas.openxmlformats.org/officeDocument/2006/relationships/font" Target="fonts/Quicksand-regular.fntdata"/><Relationship Id="rId14" Type="http://schemas.openxmlformats.org/officeDocument/2006/relationships/slide" Target="slides/slide8.xml"/><Relationship Id="rId58" Type="http://schemas.openxmlformats.org/officeDocument/2006/relationships/font" Target="fonts/PressStart2P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835e1333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835e1333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9838284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9838284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f26fd087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f26fd087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f26fd08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f26fd08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f26fd087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f26fd087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98382845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98382845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f26fd087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f26fd087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f26fd087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f26fd087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f26fd087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f26fd087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98382845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98382845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f26fd0877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f26fd087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f26fd087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f26fd087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9835e133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9835e133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1987145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1987145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f582f48e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ef582f48e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f582f48ec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ef582f48ec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f582f48ec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f582f48ec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ef906135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ef906135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f9061353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ef9061353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ef93aba4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ef93aba4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98382845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98382845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9835e1333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9835e1333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ef582f48ec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ef582f48ec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ef582f48e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ef582f48e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f582f48ec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f582f48ec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ef582f48ec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ef582f48ec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0dde5fd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0dde5fd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9835e133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9835e133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f26fd0877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f26fd0877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f26fd087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f26fd087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3f26fd087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3f26fd087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f26fd087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f26fd087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f26fd087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3f26fd087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26.png"/><Relationship Id="rId5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46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hyperlink" Target="https://studio.code.org/s/frozen/" TargetMode="External"/><Relationship Id="rId5" Type="http://schemas.openxmlformats.org/officeDocument/2006/relationships/hyperlink" Target="https://studio.code.org/s/frozen/" TargetMode="External"/><Relationship Id="rId6" Type="http://schemas.openxmlformats.org/officeDocument/2006/relationships/image" Target="../media/image57.png"/><Relationship Id="rId7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image" Target="../media/image32.png"/><Relationship Id="rId5" Type="http://schemas.openxmlformats.org/officeDocument/2006/relationships/image" Target="../media/image45.png"/><Relationship Id="rId6" Type="http://schemas.openxmlformats.org/officeDocument/2006/relationships/image" Target="../media/image52.png"/><Relationship Id="rId7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4"/>
          <p:cNvSpPr/>
          <p:nvPr/>
        </p:nvSpPr>
        <p:spPr>
          <a:xfrm>
            <a:off x="4485025" y="3689900"/>
            <a:ext cx="2112000" cy="1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4"/>
          <p:cNvPicPr preferRelativeResize="0"/>
          <p:nvPr/>
        </p:nvPicPr>
        <p:blipFill rotWithShape="1">
          <a:blip r:embed="rId4">
            <a:alphaModFix/>
          </a:blip>
          <a:srcRect b="6658" l="0" r="0" t="32808"/>
          <a:stretch/>
        </p:blipFill>
        <p:spPr>
          <a:xfrm>
            <a:off x="1772525" y="1873474"/>
            <a:ext cx="5735827" cy="245478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4"/>
          <p:cNvSpPr/>
          <p:nvPr/>
        </p:nvSpPr>
        <p:spPr>
          <a:xfrm>
            <a:off x="3425700" y="1254850"/>
            <a:ext cx="2534400" cy="49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omfortaa"/>
                <a:ea typeface="Comfortaa"/>
                <a:cs typeface="Comfortaa"/>
                <a:sym typeface="Comfortaa"/>
              </a:rPr>
              <a:t>8 pedaços = 100%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725" y="3888800"/>
            <a:ext cx="671800" cy="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0488" y="3888800"/>
            <a:ext cx="671800" cy="3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275" y="3888800"/>
            <a:ext cx="671800" cy="33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5"/>
          <p:cNvSpPr/>
          <p:nvPr/>
        </p:nvSpPr>
        <p:spPr>
          <a:xfrm>
            <a:off x="4485025" y="3689900"/>
            <a:ext cx="2112000" cy="1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 rotWithShape="1">
          <a:blip r:embed="rId4">
            <a:alphaModFix/>
          </a:blip>
          <a:srcRect b="6658" l="0" r="0" t="32808"/>
          <a:stretch/>
        </p:blipFill>
        <p:spPr>
          <a:xfrm>
            <a:off x="1772525" y="1873474"/>
            <a:ext cx="5735827" cy="24547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/>
          <p:nvPr/>
        </p:nvSpPr>
        <p:spPr>
          <a:xfrm>
            <a:off x="3425700" y="1254850"/>
            <a:ext cx="2534400" cy="49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omfortaa"/>
                <a:ea typeface="Comfortaa"/>
                <a:cs typeface="Comfortaa"/>
                <a:sym typeface="Comfortaa"/>
              </a:rPr>
              <a:t>8 pedaços = 100%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p35"/>
          <p:cNvSpPr txBox="1"/>
          <p:nvPr/>
        </p:nvSpPr>
        <p:spPr>
          <a:xfrm>
            <a:off x="2564025" y="3841200"/>
            <a:ext cx="61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mfortaa"/>
                <a:ea typeface="Comfortaa"/>
                <a:cs typeface="Comfortaa"/>
                <a:sym typeface="Comfortaa"/>
              </a:rPr>
              <a:t>50%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4238200" y="3841200"/>
            <a:ext cx="7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mfortaa"/>
                <a:ea typeface="Comfortaa"/>
                <a:cs typeface="Comfortaa"/>
                <a:sym typeface="Comfortaa"/>
              </a:rPr>
              <a:t>62,5</a:t>
            </a:r>
            <a:r>
              <a:rPr b="1" lang="pt-BR" sz="1600">
                <a:latin typeface="Comfortaa"/>
                <a:ea typeface="Comfortaa"/>
                <a:cs typeface="Comfortaa"/>
                <a:sym typeface="Comfortaa"/>
              </a:rPr>
              <a:t>%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p35"/>
          <p:cNvSpPr txBox="1"/>
          <p:nvPr/>
        </p:nvSpPr>
        <p:spPr>
          <a:xfrm>
            <a:off x="6152100" y="3841200"/>
            <a:ext cx="61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Comfortaa"/>
                <a:ea typeface="Comfortaa"/>
                <a:cs typeface="Comfortaa"/>
                <a:sym typeface="Comfortaa"/>
              </a:rPr>
              <a:t>75</a:t>
            </a:r>
            <a:r>
              <a:rPr b="1" lang="pt-BR" sz="1600">
                <a:latin typeface="Comfortaa"/>
                <a:ea typeface="Comfortaa"/>
                <a:cs typeface="Comfortaa"/>
                <a:sym typeface="Comfortaa"/>
              </a:rPr>
              <a:t>%</a:t>
            </a:r>
            <a:endParaRPr b="1"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8" name="Google Shape;218;p35"/>
          <p:cNvPicPr preferRelativeResize="0"/>
          <p:nvPr/>
        </p:nvPicPr>
        <p:blipFill rotWithShape="1">
          <a:blip r:embed="rId5">
            <a:alphaModFix/>
          </a:blip>
          <a:srcRect b="22822" l="6990" r="71857" t="16641"/>
          <a:stretch/>
        </p:blipFill>
        <p:spPr>
          <a:xfrm>
            <a:off x="670875" y="2449275"/>
            <a:ext cx="670900" cy="13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5"/>
          <p:cNvSpPr/>
          <p:nvPr/>
        </p:nvSpPr>
        <p:spPr>
          <a:xfrm>
            <a:off x="1514050" y="2807825"/>
            <a:ext cx="372600" cy="3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2EC2"/>
          </a:solidFill>
          <a:ln cap="flat" cmpd="sng" w="9525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5"/>
          <p:cNvPicPr preferRelativeResize="0"/>
          <p:nvPr/>
        </p:nvPicPr>
        <p:blipFill rotWithShape="1">
          <a:blip r:embed="rId5">
            <a:alphaModFix/>
          </a:blip>
          <a:srcRect b="22822" l="6990" r="71857" t="16641"/>
          <a:stretch/>
        </p:blipFill>
        <p:spPr>
          <a:xfrm>
            <a:off x="7939100" y="2386725"/>
            <a:ext cx="670900" cy="13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5"/>
          <p:cNvSpPr/>
          <p:nvPr/>
        </p:nvSpPr>
        <p:spPr>
          <a:xfrm flipH="1">
            <a:off x="7406300" y="2807825"/>
            <a:ext cx="372600" cy="32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2EC2"/>
          </a:solidFill>
          <a:ln cap="flat" cmpd="sng" w="9525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/>
          <p:nvPr/>
        </p:nvSpPr>
        <p:spPr>
          <a:xfrm>
            <a:off x="8038275" y="2435075"/>
            <a:ext cx="372600" cy="43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5"/>
          <p:cNvSpPr txBox="1"/>
          <p:nvPr/>
        </p:nvSpPr>
        <p:spPr>
          <a:xfrm>
            <a:off x="8038275" y="2293950"/>
            <a:ext cx="613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latin typeface="Calibri"/>
                <a:ea typeface="Calibri"/>
                <a:cs typeface="Calibri"/>
                <a:sym typeface="Calibri"/>
              </a:rPr>
              <a:t>6</a:t>
            </a:r>
            <a:endParaRPr sz="3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 com Regra de Três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311700" y="1152475"/>
            <a:ext cx="856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Com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regra de três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possível resolver qualquer problema envolvendo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porcentagem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(razão de denominador 100);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Sempre que utilizarmos a regra de três visando determinar porcentagens, devemos relacionar a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parte do todo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 o valor de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100%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no cálculo.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900" y="3048000"/>
            <a:ext cx="2793725" cy="12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 rotWithShape="1">
          <a:blip r:embed="rId5">
            <a:alphaModFix/>
          </a:blip>
          <a:srcRect b="5769" l="77794" r="3149" t="72565"/>
          <a:stretch/>
        </p:blipFill>
        <p:spPr>
          <a:xfrm>
            <a:off x="4994399" y="2973450"/>
            <a:ext cx="733025" cy="70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 rotWithShape="1">
          <a:blip r:embed="rId5">
            <a:alphaModFix/>
          </a:blip>
          <a:srcRect b="27259" l="41764" r="39180" t="51075"/>
          <a:stretch/>
        </p:blipFill>
        <p:spPr>
          <a:xfrm>
            <a:off x="4957025" y="3674900"/>
            <a:ext cx="846600" cy="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475" y="3379177"/>
            <a:ext cx="1393125" cy="9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6"/>
          <p:cNvSpPr/>
          <p:nvPr/>
        </p:nvSpPr>
        <p:spPr>
          <a:xfrm>
            <a:off x="2932050" y="3342025"/>
            <a:ext cx="1393200" cy="70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2EC2"/>
          </a:solidFill>
          <a:ln cap="flat" cmpd="sng" w="9525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 com Regra de Três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4">
            <a:alphaModFix/>
          </a:blip>
          <a:srcRect b="64536" l="0" r="0" t="0"/>
          <a:stretch/>
        </p:blipFill>
        <p:spPr>
          <a:xfrm>
            <a:off x="6746200" y="1901825"/>
            <a:ext cx="2037525" cy="14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2640075" y="1490425"/>
            <a:ext cx="3758400" cy="2493300"/>
          </a:xfrm>
          <a:prstGeom prst="rect">
            <a:avLst/>
          </a:prstGeom>
          <a:noFill/>
          <a:ln cap="flat" cmpd="sng" w="38100">
            <a:solidFill>
              <a:srgbClr val="0097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98000" lIns="234000" spcFirstLastPara="1" rIns="234000" wrap="square" tIns="19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Em uma </a:t>
            </a: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sala de 40 estudantes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, foi realizada uma pesquisa, a qual apontou que</a:t>
            </a: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 30 estudantes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 gostam de aulas de </a:t>
            </a:r>
            <a:r>
              <a:rPr b="1" lang="pt-BR" sz="1700" u="sng">
                <a:latin typeface="Raleway"/>
                <a:ea typeface="Raleway"/>
                <a:cs typeface="Raleway"/>
                <a:sym typeface="Raleway"/>
              </a:rPr>
              <a:t>robótica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Qual é a porcentagem de estudantes que gostam de robótica?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00" y="1492375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 com Regra de Três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622" y="1062012"/>
            <a:ext cx="1691954" cy="34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 txBox="1"/>
          <p:nvPr/>
        </p:nvSpPr>
        <p:spPr>
          <a:xfrm>
            <a:off x="2640075" y="1490425"/>
            <a:ext cx="3758400" cy="2493300"/>
          </a:xfrm>
          <a:prstGeom prst="rect">
            <a:avLst/>
          </a:prstGeom>
          <a:noFill/>
          <a:ln cap="flat" cmpd="sng" w="38100">
            <a:solidFill>
              <a:srgbClr val="0097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98000" lIns="234000" spcFirstLastPara="1" rIns="234000" wrap="square" tIns="19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Em uma </a:t>
            </a: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sala de 40 estudantes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, foi realizada uma pesquisa, a qual apontou que</a:t>
            </a: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 30 estudantes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 gostam de aulas de </a:t>
            </a:r>
            <a:r>
              <a:rPr b="1" lang="pt-BR" sz="1700" u="sng">
                <a:latin typeface="Raleway"/>
                <a:ea typeface="Raleway"/>
                <a:cs typeface="Raleway"/>
                <a:sym typeface="Raleway"/>
              </a:rPr>
              <a:t>robótica</a:t>
            </a:r>
            <a:r>
              <a:rPr lang="pt-BR" sz="17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Qual é a porcentagem de estudantes que gostam de robótica?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400" y="1492375"/>
            <a:ext cx="25146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/>
          <p:nvPr/>
        </p:nvSpPr>
        <p:spPr>
          <a:xfrm>
            <a:off x="7342525" y="4186850"/>
            <a:ext cx="993900" cy="361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7575"/>
            <a:ext cx="914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9"/>
          <p:cNvPicPr preferRelativeResize="0"/>
          <p:nvPr/>
        </p:nvPicPr>
        <p:blipFill rotWithShape="1">
          <a:blip r:embed="rId3">
            <a:alphaModFix/>
          </a:blip>
          <a:srcRect b="87844" l="0" r="0" t="0"/>
          <a:stretch/>
        </p:blipFill>
        <p:spPr>
          <a:xfrm>
            <a:off x="0" y="0"/>
            <a:ext cx="9144000" cy="55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9"/>
          <p:cNvPicPr preferRelativeResize="0"/>
          <p:nvPr/>
        </p:nvPicPr>
        <p:blipFill rotWithShape="1">
          <a:blip r:embed="rId3">
            <a:alphaModFix/>
          </a:blip>
          <a:srcRect b="87844" l="0" r="0" t="0"/>
          <a:stretch/>
        </p:blipFill>
        <p:spPr>
          <a:xfrm>
            <a:off x="0" y="4587750"/>
            <a:ext cx="9144000" cy="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612075" y="521800"/>
            <a:ext cx="2609100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latin typeface="Raleway"/>
                <a:ea typeface="Raleway"/>
                <a:cs typeface="Raleway"/>
                <a:sym typeface="Raleway"/>
              </a:rPr>
              <a:t>Unidades</a:t>
            </a:r>
            <a:br>
              <a:rPr b="1" lang="pt-BR" sz="2800"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2800">
                <a:latin typeface="Raleway"/>
                <a:ea typeface="Raleway"/>
                <a:cs typeface="Raleway"/>
                <a:sym typeface="Raleway"/>
              </a:rPr>
              <a:t>de Medida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9" name="Google Shape;279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Medindo… o tempo!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311700" y="1228675"/>
            <a:ext cx="8571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No nosso dia a dia, há várias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unidades de medida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de tempo, como os dias, anos, meses, mas a principal é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hora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Como submúltiplo da hora, temos os minutos, onde 1 hora possui exatamente 60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minutos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1 minuto possui 60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segundos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Há várias situações em que utilizamos os segundos, como o tempo em que 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semáforo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ficará fechado ou aberto;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existem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unidades menores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ainda…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75" y="3313875"/>
            <a:ext cx="1172500" cy="11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Medindo… o tempo!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41"/>
          <p:cNvSpPr txBox="1"/>
          <p:nvPr/>
        </p:nvSpPr>
        <p:spPr>
          <a:xfrm>
            <a:off x="311700" y="1228675"/>
            <a:ext cx="52044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bastante comum realizarmos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conversão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das unidades de medida de tempo;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Para a transformação de hora para minuto ou de minuto para segundo,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multiplicamos por 60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e se for no sentido contrário,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dividimos por 60.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050" y="1247375"/>
            <a:ext cx="3098225" cy="30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825" y="552450"/>
            <a:ext cx="5715000" cy="403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1083150"/>
            <a:ext cx="3444175" cy="3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7" name="Google Shape;307;p43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Medindo… o tempo!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4400" y="2708425"/>
            <a:ext cx="2435100" cy="12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4271750" y="1437150"/>
            <a:ext cx="4238700" cy="923400"/>
          </a:xfrm>
          <a:prstGeom prst="rect">
            <a:avLst/>
          </a:prstGeom>
          <a:noFill/>
          <a:ln cap="flat" cmpd="sng" w="38100">
            <a:solidFill>
              <a:srgbClr val="0097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98000" lIns="234000" spcFirstLastPara="1" rIns="234000" wrap="square" tIns="19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Quantos segundos têm 2 horas e 20 minutos?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1083150"/>
            <a:ext cx="3444175" cy="34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Medindo… o tempo!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4"/>
          <p:cNvSpPr txBox="1"/>
          <p:nvPr/>
        </p:nvSpPr>
        <p:spPr>
          <a:xfrm>
            <a:off x="4271750" y="1437150"/>
            <a:ext cx="4238700" cy="923400"/>
          </a:xfrm>
          <a:prstGeom prst="rect">
            <a:avLst/>
          </a:prstGeom>
          <a:noFill/>
          <a:ln cap="flat" cmpd="sng" w="38100">
            <a:solidFill>
              <a:srgbClr val="0097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98000" lIns="234000" spcFirstLastPara="1" rIns="234000" wrap="square" tIns="19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latin typeface="Raleway"/>
                <a:ea typeface="Raleway"/>
                <a:cs typeface="Raleway"/>
                <a:sym typeface="Raleway"/>
              </a:rPr>
              <a:t>Quantos segundos têm 2 horas e 20 minutos?</a:t>
            </a:r>
            <a:endParaRPr b="1"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2" name="Google Shape;322;p44"/>
          <p:cNvSpPr txBox="1"/>
          <p:nvPr/>
        </p:nvSpPr>
        <p:spPr>
          <a:xfrm>
            <a:off x="4195550" y="2506325"/>
            <a:ext cx="2192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1 hora     —   60 minutos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 horas   —    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  x = 120 minutos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são 2 horas e 20 minutos, o tempo em minutos será de 120 + 20 = 140 minutos.</a:t>
            </a:r>
            <a:endParaRPr/>
          </a:p>
        </p:txBody>
      </p:sp>
      <p:sp>
        <p:nvSpPr>
          <p:cNvPr id="323" name="Google Shape;323;p44"/>
          <p:cNvSpPr txBox="1"/>
          <p:nvPr/>
        </p:nvSpPr>
        <p:spPr>
          <a:xfrm>
            <a:off x="6506825" y="2506325"/>
            <a:ext cx="2261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</a:rPr>
              <a:t>Agora vamos converter de minuto para segundo: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</a:rPr>
              <a:t>1 minuto — 60 segundos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</a:rPr>
              <a:t>140 minutos — x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</a:rPr>
              <a:t>     x = 8400 segundos</a:t>
            </a:r>
            <a:endParaRPr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6646800" y="3789300"/>
            <a:ext cx="1938000" cy="410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Conversão de tempo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511950" y="1745925"/>
            <a:ext cx="8120100" cy="2247000"/>
          </a:xfrm>
          <a:prstGeom prst="rect">
            <a:avLst/>
          </a:prstGeom>
          <a:noFill/>
          <a:ln cap="flat" cmpd="sng" w="38100">
            <a:solidFill>
              <a:srgbClr val="0097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198000" lIns="234000" spcFirstLastPara="1" rIns="234000" wrap="square" tIns="19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                                                                   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segundo</a:t>
            </a:r>
            <a:endParaRPr b="1" sz="2400">
              <a:solidFill>
                <a:srgbClr val="0CB5B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ms</a:t>
            </a: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    =    0,001s                    = s                  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milisegundo</a:t>
            </a:r>
            <a:endParaRPr b="1" sz="2400">
              <a:solidFill>
                <a:srgbClr val="0CB5B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       =    0,001ms                 = s                  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microsegundo</a:t>
            </a:r>
            <a:endParaRPr b="1" sz="2400">
              <a:solidFill>
                <a:srgbClr val="0CB5B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ns</a:t>
            </a: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     =    0,001s                    = s                  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nanosegundo</a:t>
            </a:r>
            <a:endParaRPr b="1" sz="2400">
              <a:solidFill>
                <a:srgbClr val="0CB5B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ps</a:t>
            </a: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     =    0,001ns                  = s                  </a:t>
            </a:r>
            <a:r>
              <a:rPr b="1" lang="pt-BR" sz="2400">
                <a:solidFill>
                  <a:srgbClr val="0CB5B9"/>
                </a:solidFill>
                <a:latin typeface="Proxima Nova"/>
                <a:ea typeface="Proxima Nova"/>
                <a:cs typeface="Proxima Nova"/>
                <a:sym typeface="Proxima Nova"/>
              </a:rPr>
              <a:t>picosegundo</a:t>
            </a:r>
            <a:endParaRPr b="1" sz="2400">
              <a:solidFill>
                <a:srgbClr val="0CB5B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6300" y="1256799"/>
            <a:ext cx="888271" cy="8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6"/>
          <p:cNvSpPr txBox="1"/>
          <p:nvPr/>
        </p:nvSpPr>
        <p:spPr>
          <a:xfrm>
            <a:off x="706850" y="2030325"/>
            <a:ext cx="284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Ângulos</a:t>
            </a:r>
            <a:endParaRPr b="1" sz="5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1" name="Google Shape;351;p4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/>
          <p:nvPr>
            <p:ph type="title"/>
          </p:nvPr>
        </p:nvSpPr>
        <p:spPr>
          <a:xfrm>
            <a:off x="650700" y="3736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	Plano Cartesiano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" name="Google Shape;353;p47"/>
          <p:cNvSpPr txBox="1"/>
          <p:nvPr/>
        </p:nvSpPr>
        <p:spPr>
          <a:xfrm>
            <a:off x="311700" y="1228675"/>
            <a:ext cx="597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plano cartesiano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utilizado como instrumento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localização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muito presente na matemática, 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formado por duas retas perpendiculares, chamadas de </a:t>
            </a:r>
            <a:r>
              <a:rPr b="1" lang="pt-BR" sz="22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eixos cartesianos (X e Y)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Composto por duas retas reais, em que ao se cruzarem, formam um ângulo de</a:t>
            </a:r>
            <a:r>
              <a:rPr b="1" lang="pt-BR" sz="22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90º</a:t>
            </a:r>
            <a:r>
              <a:rPr lang="pt-BR" sz="2200">
                <a:solidFill>
                  <a:schemeClr val="dk1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Dividido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4 quadrantes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775" y="1813350"/>
            <a:ext cx="2512826" cy="25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1624" y="1345125"/>
            <a:ext cx="51179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3" name="Google Shape;363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Ângulos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8"/>
          <p:cNvSpPr txBox="1"/>
          <p:nvPr/>
        </p:nvSpPr>
        <p:spPr>
          <a:xfrm>
            <a:off x="311700" y="1228675"/>
            <a:ext cx="597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 classificação dos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ângulos 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varia de acordo com a sua medida em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graus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Para além do ângulo nulo (com 0º), é possível identificá-los como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agudos, retos, obtusos, 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além de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rasos, côncavos ou inteiros.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66" name="Google Shape;366;p48"/>
          <p:cNvPicPr preferRelativeResize="0"/>
          <p:nvPr/>
        </p:nvPicPr>
        <p:blipFill rotWithShape="1">
          <a:blip r:embed="rId4">
            <a:alphaModFix/>
          </a:blip>
          <a:srcRect b="26739" l="0" r="0" t="20983"/>
          <a:stretch/>
        </p:blipFill>
        <p:spPr>
          <a:xfrm>
            <a:off x="6497050" y="2726750"/>
            <a:ext cx="2379776" cy="17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4" name="Google Shape;374;p4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9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Ângulos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9"/>
          <p:cNvSpPr txBox="1"/>
          <p:nvPr/>
        </p:nvSpPr>
        <p:spPr>
          <a:xfrm>
            <a:off x="311700" y="1228675"/>
            <a:ext cx="5974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7" name="Google Shape;377;p49"/>
          <p:cNvPicPr preferRelativeResize="0"/>
          <p:nvPr/>
        </p:nvPicPr>
        <p:blipFill rotWithShape="1">
          <a:blip r:embed="rId4">
            <a:alphaModFix/>
          </a:blip>
          <a:srcRect b="36111" l="0" r="0" t="8477"/>
          <a:stretch/>
        </p:blipFill>
        <p:spPr>
          <a:xfrm>
            <a:off x="235400" y="1639201"/>
            <a:ext cx="2379776" cy="18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9"/>
          <p:cNvPicPr preferRelativeResize="0"/>
          <p:nvPr/>
        </p:nvPicPr>
        <p:blipFill rotWithShape="1">
          <a:blip r:embed="rId5">
            <a:alphaModFix/>
          </a:blip>
          <a:srcRect b="7095" l="0" r="0" t="30384"/>
          <a:stretch/>
        </p:blipFill>
        <p:spPr>
          <a:xfrm>
            <a:off x="3470699" y="1530287"/>
            <a:ext cx="2226000" cy="196849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9"/>
          <p:cNvSpPr txBox="1"/>
          <p:nvPr/>
        </p:nvSpPr>
        <p:spPr>
          <a:xfrm>
            <a:off x="235410" y="3504275"/>
            <a:ext cx="22260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Agudo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menor que 90°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0" name="Google Shape;380;p49"/>
          <p:cNvSpPr txBox="1"/>
          <p:nvPr/>
        </p:nvSpPr>
        <p:spPr>
          <a:xfrm>
            <a:off x="3083700" y="3460675"/>
            <a:ext cx="30000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Reto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igual a 90°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342937" y="963925"/>
            <a:ext cx="2379780" cy="3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9"/>
          <p:cNvSpPr txBox="1"/>
          <p:nvPr/>
        </p:nvSpPr>
        <p:spPr>
          <a:xfrm>
            <a:off x="6286500" y="3460675"/>
            <a:ext cx="30000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Obtuso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maior que </a:t>
            </a:r>
            <a:r>
              <a:rPr b="1" lang="pt-BR" sz="16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90°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0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Ângulos e Graus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2" name="Google Shape;39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2654" y="1122225"/>
            <a:ext cx="5587602" cy="33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0"/>
          <p:cNvSpPr/>
          <p:nvPr/>
        </p:nvSpPr>
        <p:spPr>
          <a:xfrm>
            <a:off x="6140125" y="3650700"/>
            <a:ext cx="1251000" cy="83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1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Ângulos e Graus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29" y="1186413"/>
            <a:ext cx="4810802" cy="33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800" y="1481601"/>
            <a:ext cx="4163500" cy="27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2" name="Google Shape;412;p5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2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Ângulos e Graus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4" name="Google Shape;414;p52"/>
          <p:cNvPicPr preferRelativeResize="0"/>
          <p:nvPr/>
        </p:nvPicPr>
        <p:blipFill rotWithShape="1">
          <a:blip r:embed="rId4">
            <a:alphaModFix/>
          </a:blip>
          <a:srcRect b="6198" l="0" r="0" t="9930"/>
          <a:stretch/>
        </p:blipFill>
        <p:spPr>
          <a:xfrm>
            <a:off x="1800088" y="1013475"/>
            <a:ext cx="5780326" cy="363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BORA PRATICAR!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20" name="Google Shape;420;p53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6DB"/>
            </a:gs>
            <a:gs pos="100000">
              <a:srgbClr val="FAD25C"/>
            </a:gs>
          </a:gsLst>
          <a:lin ang="540001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200" y="964513"/>
            <a:ext cx="3214475" cy="32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7"/>
          <p:cNvSpPr txBox="1"/>
          <p:nvPr/>
        </p:nvSpPr>
        <p:spPr>
          <a:xfrm>
            <a:off x="621200" y="1501625"/>
            <a:ext cx="4460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latin typeface="Quantico"/>
                <a:ea typeface="Quantico"/>
                <a:cs typeface="Quantico"/>
                <a:sym typeface="Quantico"/>
              </a:rPr>
              <a:t>Operações</a:t>
            </a:r>
            <a:endParaRPr b="1" sz="5000"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latin typeface="Quantico"/>
                <a:ea typeface="Quantico"/>
                <a:cs typeface="Quantico"/>
                <a:sym typeface="Quantico"/>
              </a:rPr>
              <a:t>Matemáticas</a:t>
            </a:r>
            <a:endParaRPr b="1" sz="5000">
              <a:latin typeface="Quantico"/>
              <a:ea typeface="Quantico"/>
              <a:cs typeface="Quantico"/>
              <a:sym typeface="Quantico"/>
            </a:endParaRPr>
          </a:p>
        </p:txBody>
      </p:sp>
      <p:cxnSp>
        <p:nvCxnSpPr>
          <p:cNvPr id="114" name="Google Shape;114;p27"/>
          <p:cNvCxnSpPr/>
          <p:nvPr/>
        </p:nvCxnSpPr>
        <p:spPr>
          <a:xfrm>
            <a:off x="745425" y="3501875"/>
            <a:ext cx="3814200" cy="2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4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Relembrando…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0" name="Google Shape;430;p54"/>
          <p:cNvSpPr txBox="1"/>
          <p:nvPr/>
        </p:nvSpPr>
        <p:spPr>
          <a:xfrm>
            <a:off x="311700" y="1228675"/>
            <a:ext cx="63960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Na última aula, foi empregado o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Code.org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para resolução de um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desafio 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 várias fases a serem percorridas;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Utilização da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programação em blocos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 e o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raciocínio lógico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 dessa vez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não 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será diferente…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31" name="Google Shape;431;p54"/>
          <p:cNvPicPr preferRelativeResize="0"/>
          <p:nvPr/>
        </p:nvPicPr>
        <p:blipFill rotWithShape="1">
          <a:blip r:embed="rId4">
            <a:alphaModFix/>
          </a:blip>
          <a:srcRect b="21764" l="9606" r="8075" t="0"/>
          <a:stretch/>
        </p:blipFill>
        <p:spPr>
          <a:xfrm>
            <a:off x="7008400" y="2480875"/>
            <a:ext cx="1789700" cy="164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7188" y="1194913"/>
            <a:ext cx="1052125" cy="10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0" name="Google Shape;440;p5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5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55"/>
          <p:cNvSpPr txBox="1"/>
          <p:nvPr/>
        </p:nvSpPr>
        <p:spPr>
          <a:xfrm>
            <a:off x="311700" y="1228675"/>
            <a:ext cx="46965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Com o intuito de praticar o estudo sobre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ângulos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será realizada uma atividade baseada no filme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Frozen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Para isso, serão utilizados conceitos sobre os ângulos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reto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agudo 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1"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obtuso </a:t>
            </a: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na resolução dos desafios.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b="0" l="0" r="0" t="7381"/>
          <a:stretch/>
        </p:blipFill>
        <p:spPr>
          <a:xfrm>
            <a:off x="5263825" y="1898625"/>
            <a:ext cx="3579375" cy="213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9599" y="1680600"/>
            <a:ext cx="613602" cy="8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6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Hora de Código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6"/>
          <p:cNvSpPr txBox="1"/>
          <p:nvPr/>
        </p:nvSpPr>
        <p:spPr>
          <a:xfrm>
            <a:off x="311700" y="1265400"/>
            <a:ext cx="88977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highlight>
                  <a:schemeClr val="lt1"/>
                </a:highlight>
                <a:latin typeface="Proxima Nova"/>
                <a:ea typeface="Proxima Nova"/>
                <a:cs typeface="Proxima Nova"/>
                <a:sym typeface="Proxima Nova"/>
              </a:rPr>
              <a:t>Bora entrar nessa aventura congelante com a Hora do Código?</a:t>
            </a:r>
            <a:endParaRPr sz="2200">
              <a:solidFill>
                <a:schemeClr val="dk1"/>
              </a:solidFill>
              <a:highlight>
                <a:schemeClr val="lt1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5" name="Google Shape;455;p56">
            <a:hlinkClick r:id="rId4"/>
          </p:cNvPr>
          <p:cNvSpPr/>
          <p:nvPr/>
        </p:nvSpPr>
        <p:spPr>
          <a:xfrm>
            <a:off x="887250" y="3485400"/>
            <a:ext cx="7221900" cy="699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28575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https://studio.code.org/s/frozen/</a:t>
            </a:r>
            <a:r>
              <a:rPr lang="pt-BR" sz="3400">
                <a:latin typeface="Raleway"/>
                <a:ea typeface="Raleway"/>
                <a:cs typeface="Raleway"/>
                <a:sym typeface="Raleway"/>
              </a:rPr>
              <a:t>. </a:t>
            </a:r>
            <a:endParaRPr sz="3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6" name="Google Shape;456;p56"/>
          <p:cNvSpPr txBox="1"/>
          <p:nvPr/>
        </p:nvSpPr>
        <p:spPr>
          <a:xfrm>
            <a:off x="1826701" y="2140650"/>
            <a:ext cx="5343000" cy="431100"/>
          </a:xfrm>
          <a:prstGeom prst="rect">
            <a:avLst/>
          </a:prstGeom>
          <a:noFill/>
          <a:ln cap="flat" cmpd="sng" w="28575">
            <a:solidFill>
              <a:srgbClr val="0097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Raleway"/>
                <a:ea typeface="Raleway"/>
                <a:cs typeface="Raleway"/>
                <a:sym typeface="Raleway"/>
              </a:rPr>
              <a:t>Principal desafio ::: Programação com Anna e Elsa</a:t>
            </a:r>
            <a:endParaRPr b="1"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57" name="Google Shape;45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1524" y="2803675"/>
            <a:ext cx="613602" cy="8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915313" y="2558688"/>
            <a:ext cx="754949" cy="10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6" name="Google Shape;466;p5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 txBox="1"/>
          <p:nvPr>
            <p:ph type="title"/>
          </p:nvPr>
        </p:nvSpPr>
        <p:spPr>
          <a:xfrm>
            <a:off x="1177075" y="358975"/>
            <a:ext cx="597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Desafio completo!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8" name="Google Shape;46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675" y="1097150"/>
            <a:ext cx="4850526" cy="341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4" name="Google Shape;474;p58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5" name="Google Shape;47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8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8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8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80" name="Google Shape;48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9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8" name="Google Shape;488;p5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59"/>
          <p:cNvSpPr txBox="1"/>
          <p:nvPr/>
        </p:nvSpPr>
        <p:spPr>
          <a:xfrm>
            <a:off x="1259400" y="358975"/>
            <a:ext cx="413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9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1" name="Google Shape;49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9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5" name="Google Shape;495;p59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59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7" name="Google Shape;497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Operadores matemáticos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" name="Google Shape;124;p28"/>
          <p:cNvPicPr preferRelativeResize="0"/>
          <p:nvPr/>
        </p:nvPicPr>
        <p:blipFill rotWithShape="1">
          <a:blip r:embed="rId4">
            <a:alphaModFix/>
          </a:blip>
          <a:srcRect b="17749" l="776" r="953" t="0"/>
          <a:stretch/>
        </p:blipFill>
        <p:spPr>
          <a:xfrm>
            <a:off x="484525" y="1911575"/>
            <a:ext cx="8373726" cy="194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28"/>
          <p:cNvSpPr/>
          <p:nvPr/>
        </p:nvSpPr>
        <p:spPr>
          <a:xfrm>
            <a:off x="1776625" y="1242425"/>
            <a:ext cx="5404500" cy="49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omfortaa"/>
                <a:ea typeface="Comfortaa"/>
                <a:cs typeface="Comfortaa"/>
                <a:sym typeface="Comfortaa"/>
              </a:rPr>
              <a:t>Diferenças para o Computador!!!</a:t>
            </a:r>
            <a:endParaRPr b="1" sz="19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350" y="3255075"/>
            <a:ext cx="1198825" cy="11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4" name="Google Shape;134;p2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Regra de Três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9"/>
          <p:cNvSpPr/>
          <p:nvPr/>
        </p:nvSpPr>
        <p:spPr>
          <a:xfrm>
            <a:off x="4485025" y="3689900"/>
            <a:ext cx="2112000" cy="1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 txBox="1"/>
          <p:nvPr/>
        </p:nvSpPr>
        <p:spPr>
          <a:xfrm>
            <a:off x="311700" y="1152475"/>
            <a:ext cx="50181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Utilizamos a regra de três quando temos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duas grandezas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em que a variação no valor de uma provoca a variação no valor da outra na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mesma proporção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Ferramenta matemática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poderosa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que pode ser aplicada em diversos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problemas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do dia a dia.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601" y="1241850"/>
            <a:ext cx="3547574" cy="3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9"/>
          <p:cNvSpPr/>
          <p:nvPr/>
        </p:nvSpPr>
        <p:spPr>
          <a:xfrm>
            <a:off x="6224375" y="3465075"/>
            <a:ext cx="1217700" cy="37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7" name="Google Shape;147;p3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Regra de Três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4">
            <a:alphaModFix/>
          </a:blip>
          <a:srcRect b="0" l="17070" r="2711" t="20439"/>
          <a:stretch/>
        </p:blipFill>
        <p:spPr>
          <a:xfrm>
            <a:off x="849000" y="1153913"/>
            <a:ext cx="5189025" cy="34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2850" y="1153925"/>
            <a:ext cx="15621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250" y="2716025"/>
            <a:ext cx="1730337" cy="173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804" y="1098775"/>
            <a:ext cx="3366026" cy="336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1"/>
          <p:cNvPicPr preferRelativeResize="0"/>
          <p:nvPr/>
        </p:nvPicPr>
        <p:blipFill rotWithShape="1">
          <a:blip r:embed="rId5">
            <a:alphaModFix/>
          </a:blip>
          <a:srcRect b="10194" l="33175" r="6811" t="24620"/>
          <a:stretch/>
        </p:blipFill>
        <p:spPr>
          <a:xfrm>
            <a:off x="4225012" y="1394225"/>
            <a:ext cx="4297788" cy="26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/>
          <p:nvPr/>
        </p:nvSpPr>
        <p:spPr>
          <a:xfrm>
            <a:off x="4485025" y="3689900"/>
            <a:ext cx="2112000" cy="1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1" name="Google Shape;171;p3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32"/>
          <p:cNvSpPr/>
          <p:nvPr/>
        </p:nvSpPr>
        <p:spPr>
          <a:xfrm>
            <a:off x="4485025" y="3689900"/>
            <a:ext cx="2112000" cy="1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4475" y="1024199"/>
            <a:ext cx="3846714" cy="323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 txBox="1"/>
          <p:nvPr/>
        </p:nvSpPr>
        <p:spPr>
          <a:xfrm>
            <a:off x="311700" y="1152475"/>
            <a:ext cx="4951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porcentagem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uma razão, logo, pode ser representada por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fração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que, por sua vez, pode ser escrita na forma decimal;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Logo, se temos um número acompanhado pelo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símbolo %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basta dividi-lo </a:t>
            </a:r>
            <a:r>
              <a:rPr b="1" lang="pt-BR" sz="2200" u="sng">
                <a:latin typeface="Proxima Nova"/>
                <a:ea typeface="Proxima Nova"/>
                <a:cs typeface="Proxima Nova"/>
                <a:sym typeface="Proxima Nova"/>
              </a:rPr>
              <a:t>por 100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375" y="3767750"/>
            <a:ext cx="1143495" cy="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Porcentagem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3"/>
          <p:cNvSpPr/>
          <p:nvPr/>
        </p:nvSpPr>
        <p:spPr>
          <a:xfrm>
            <a:off x="986475" y="1767525"/>
            <a:ext cx="2935500" cy="198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latin typeface="Comfortaa"/>
                <a:ea typeface="Comfortaa"/>
                <a:cs typeface="Comfortaa"/>
                <a:sym typeface="Comfortaa"/>
              </a:rPr>
              <a:t>O INTEIRO é sempre 100%, então…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025" y="1098775"/>
            <a:ext cx="3366025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